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9"/>
  </p:notesMasterIdLst>
  <p:sldIdLst>
    <p:sldId id="297" r:id="rId2"/>
    <p:sldId id="257" r:id="rId3"/>
    <p:sldId id="264" r:id="rId4"/>
    <p:sldId id="265" r:id="rId5"/>
    <p:sldId id="259" r:id="rId6"/>
    <p:sldId id="266" r:id="rId7"/>
    <p:sldId id="260" r:id="rId8"/>
    <p:sldId id="267" r:id="rId9"/>
    <p:sldId id="268" r:id="rId10"/>
    <p:sldId id="269" r:id="rId11"/>
    <p:sldId id="270" r:id="rId12"/>
    <p:sldId id="261" r:id="rId13"/>
    <p:sldId id="271" r:id="rId14"/>
    <p:sldId id="272" r:id="rId15"/>
    <p:sldId id="262" r:id="rId16"/>
    <p:sldId id="275" r:id="rId17"/>
    <p:sldId id="276" r:id="rId18"/>
    <p:sldId id="263" r:id="rId19"/>
    <p:sldId id="273" r:id="rId20"/>
    <p:sldId id="277" r:id="rId21"/>
    <p:sldId id="278" r:id="rId22"/>
    <p:sldId id="298" r:id="rId23"/>
    <p:sldId id="299" r:id="rId24"/>
    <p:sldId id="300" r:id="rId25"/>
    <p:sldId id="339" r:id="rId26"/>
    <p:sldId id="307" r:id="rId27"/>
    <p:sldId id="30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70" autoAdjust="0"/>
    <p:restoredTop sz="90929"/>
  </p:normalViewPr>
  <p:slideViewPr>
    <p:cSldViewPr>
      <p:cViewPr varScale="1">
        <p:scale>
          <a:sx n="62" d="100"/>
          <a:sy n="62" d="100"/>
        </p:scale>
        <p:origin x="10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16"/>
    </p:cViewPr>
  </p:sorterViewPr>
  <p:notesViewPr>
    <p:cSldViewPr>
      <p:cViewPr varScale="1">
        <p:scale>
          <a:sx n="30" d="100"/>
          <a:sy n="30" d="100"/>
        </p:scale>
        <p:origin x="-72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DB590D7-F426-418E-8651-48D9783AFF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382107E-3237-4D33-B827-1E0DEF57BC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0D0051C-5DFE-49E8-ABBA-4FAFD1FDF59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8508F9F-19BF-4A6F-803D-CF3B3532AD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r>
              <a:rPr lang="en-US" altLang="en-US"/>
              <a:t>Second level</a:t>
            </a:r>
          </a:p>
          <a:p>
            <a:pPr lvl="0"/>
            <a:r>
              <a:rPr lang="en-US" altLang="en-US"/>
              <a:t>Third level</a:t>
            </a:r>
          </a:p>
          <a:p>
            <a:pPr lvl="0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0989EDA-6B0B-47ED-999A-8E23560DFF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76EBAF74-0954-41BC-BC88-A690CBEC8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F4CFAB3-45C6-4528-BB8C-4C4A70BAE0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4BC329-7506-4A90-8BAB-9817377A1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06C59-5331-432C-BB9C-D9CB195D1F6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4034" name="Rectangle 2050">
            <a:extLst>
              <a:ext uri="{FF2B5EF4-FFF2-40B4-BE49-F238E27FC236}">
                <a16:creationId xmlns:a16="http://schemas.microsoft.com/office/drawing/2014/main" id="{E9023F12-95BF-4EDF-BC6A-586C9768A3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051">
            <a:extLst>
              <a:ext uri="{FF2B5EF4-FFF2-40B4-BE49-F238E27FC236}">
                <a16:creationId xmlns:a16="http://schemas.microsoft.com/office/drawing/2014/main" id="{7B4DFAFF-8457-4D9A-8E96-CEE9FF91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9395-2170-4396-844D-6E3AA9EF2FB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76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0CAD-1E5A-442A-A348-D2154E9417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90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723A-8D4B-447D-849D-2D9F956A187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11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BF6A-4D22-4E7D-8644-8E6A80D76F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29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59E-7CB0-4D81-8DD0-A5D2FCB7F1E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4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C441-B147-460E-A51B-5889296B01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21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E9B7-7D9A-458D-895B-BD2488EFE2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48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0F82-14C1-4127-9A56-6B67176C82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82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1FFF-FC9D-4B2E-8E27-79EE6926C9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09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8AF0-599B-44AE-83B4-ED63BCD67C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88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A771-EDE1-4D42-AD72-1B2110C0EE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10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952F2D-61C6-4B92-AA78-D94A327A3AE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0">
            <a:extLst>
              <a:ext uri="{FF2B5EF4-FFF2-40B4-BE49-F238E27FC236}">
                <a16:creationId xmlns:a16="http://schemas.microsoft.com/office/drawing/2014/main" id="{1ACB2D2C-6C68-41C6-BFBB-015720BD2B3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9884E706-2E4F-44CD-8A95-C22AF73FC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rc 12">
              <a:extLst>
                <a:ext uri="{FF2B5EF4-FFF2-40B4-BE49-F238E27FC236}">
                  <a16:creationId xmlns:a16="http://schemas.microsoft.com/office/drawing/2014/main" id="{58F8CEF5-4816-4A09-BE44-AE172776F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3">
            <a:extLst>
              <a:ext uri="{FF2B5EF4-FFF2-40B4-BE49-F238E27FC236}">
                <a16:creationId xmlns:a16="http://schemas.microsoft.com/office/drawing/2014/main" id="{E6D41F30-6D03-4226-94AC-69300C7FFF7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C75B4F2-0F1D-4073-825D-C9BB71E1A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rc 15">
              <a:extLst>
                <a:ext uri="{FF2B5EF4-FFF2-40B4-BE49-F238E27FC236}">
                  <a16:creationId xmlns:a16="http://schemas.microsoft.com/office/drawing/2014/main" id="{EA91EC82-2A30-4432-A55B-822F1C044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6">
            <a:extLst>
              <a:ext uri="{FF2B5EF4-FFF2-40B4-BE49-F238E27FC236}">
                <a16:creationId xmlns:a16="http://schemas.microsoft.com/office/drawing/2014/main" id="{5916564A-1A34-42EB-AF99-6ABA97B4AA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387979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D5ECE4BB-3A97-4CF7-924A-215A1D1232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US" altLang="en-US"/>
              <a:t>Chapter 4:</a:t>
            </a:r>
            <a:br>
              <a:rPr lang="en-US" altLang="en-US"/>
            </a:br>
            <a:r>
              <a:rPr lang="en-US" altLang="en-US"/>
              <a:t>The Enhanced E-R Model and</a:t>
            </a:r>
            <a:br>
              <a:rPr lang="en-US" altLang="en-US"/>
            </a:br>
            <a:r>
              <a:rPr lang="en-US" altLang="en-US"/>
              <a:t>Business Rules</a:t>
            </a:r>
          </a:p>
        </p:txBody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8A789070-79A5-402D-BFF7-BFE453B5F8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315200" cy="1752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t"/>
          <a:lstStyle/>
          <a:p>
            <a:pPr marL="342900" indent="-342900"/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Modern Database Management</a:t>
            </a:r>
          </a:p>
          <a:p>
            <a:pPr marL="342900" indent="-342900"/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6</a:t>
            </a:r>
            <a:r>
              <a:rPr lang="en-US" altLang="en-US" b="1" i="1" baseline="30000">
                <a:solidFill>
                  <a:schemeClr val="folHlink"/>
                </a:solidFill>
                <a:cs typeface="Times New Roman" panose="02020603050405020304" pitchFamily="18" charset="0"/>
              </a:rPr>
              <a:t>th</a:t>
            </a:r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 Edition</a:t>
            </a:r>
            <a:endParaRPr lang="en-US" altLang="en-US">
              <a:solidFill>
                <a:schemeClr val="folHlink"/>
              </a:solidFill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en-US" sz="2800" b="1" i="1">
                <a:cs typeface="Times New Roman" panose="02020603050405020304" pitchFamily="18" charset="0"/>
              </a:rPr>
              <a:t>Jeffrey A. Hoffer, Mary B. Prescott, Fred R. McFadden</a:t>
            </a:r>
            <a:endParaRPr lang="en-US" altLang="en-US"/>
          </a:p>
        </p:txBody>
      </p:sp>
      <p:sp>
        <p:nvSpPr>
          <p:cNvPr id="6" name="Rectangle 2059">
            <a:extLst>
              <a:ext uri="{FF2B5EF4-FFF2-40B4-BE49-F238E27FC236}">
                <a16:creationId xmlns:a16="http://schemas.microsoft.com/office/drawing/2014/main" id="{79FFDCC0-BD47-4CB3-8E09-B16FD7005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Rectangle 2057">
            <a:extLst>
              <a:ext uri="{FF2B5EF4-FFF2-40B4-BE49-F238E27FC236}">
                <a16:creationId xmlns:a16="http://schemas.microsoft.com/office/drawing/2014/main" id="{81C27FB3-03A5-4245-B7CE-98494923E9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1148553-DA08-4211-BBC5-8D5EE0F122D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196A058-A448-4631-A3AE-88811D2A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82B8E25F-5CE2-48C3-BB6B-CEBC0EFC6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5DB6-05A4-4BAF-BB4C-6CD54756596B}" type="slidenum">
              <a:rPr lang="en-US" altLang="en-US"/>
              <a:pPr/>
              <a:t>10</a:t>
            </a:fld>
            <a:endParaRPr lang="en-US" altLang="en-US"/>
          </a:p>
        </p:txBody>
      </p:sp>
      <p:pic>
        <p:nvPicPr>
          <p:cNvPr id="22537" name="Picture 9" descr="C:\MyData\MIS\Hoffer6e\Hoffer 6e figures\chapter 04\FIG4-5A.gif">
            <a:extLst>
              <a:ext uri="{FF2B5EF4-FFF2-40B4-BE49-F238E27FC236}">
                <a16:creationId xmlns:a16="http://schemas.microsoft.com/office/drawing/2014/main" id="{E46FD5E4-6D81-45A6-B896-816700026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39800"/>
            <a:ext cx="891540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>
            <a:extLst>
              <a:ext uri="{FF2B5EF4-FFF2-40B4-BE49-F238E27FC236}">
                <a16:creationId xmlns:a16="http://schemas.microsoft.com/office/drawing/2014/main" id="{4159A128-574B-4C1D-8215-B8C2E6DD7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0"/>
            <a:ext cx="535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4-5 – Example of specialization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86655CDC-A0A4-4229-8C01-62CD244A8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572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Entity type PART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39F5F21A-91C2-483A-845B-180F9D68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81400"/>
            <a:ext cx="1981200" cy="211137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altLang="en-US">
              <a:solidFill>
                <a:srgbClr val="FF3300"/>
              </a:solidFill>
            </a:endParaRPr>
          </a:p>
          <a:p>
            <a:pPr eaLnBrk="0" hangingPunct="0"/>
            <a:endParaRPr lang="en-US" altLang="en-US">
              <a:solidFill>
                <a:srgbClr val="FF3300"/>
              </a:solidFill>
            </a:endParaRPr>
          </a:p>
          <a:p>
            <a:pPr eaLnBrk="0" hangingPunct="0"/>
            <a:endParaRPr lang="en-US" altLang="en-US">
              <a:solidFill>
                <a:srgbClr val="FF3300"/>
              </a:solidFill>
            </a:endParaRPr>
          </a:p>
          <a:p>
            <a:pPr eaLnBrk="0" hangingPunct="0"/>
            <a:r>
              <a:rPr lang="en-US" altLang="en-US" sz="2000">
                <a:solidFill>
                  <a:srgbClr val="FF3300"/>
                </a:solidFill>
              </a:rPr>
              <a:t>Only applies to manufactured parts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4A81220-7D29-4D53-A087-744B7791A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914400"/>
            <a:ext cx="5105400" cy="25908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n-US" altLang="en-US" sz="2000">
                <a:solidFill>
                  <a:srgbClr val="FF3300"/>
                </a:solidFill>
              </a:rPr>
              <a:t>Applies only to purchased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  <p:bldP spid="2253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70403E3B-0DB5-4FC0-898A-B37C328B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811D63A1-5934-48BA-A7AA-30A05E9B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72DC-43EC-4C81-A34D-07A99419DFEC}" type="slidenum">
              <a:rPr lang="en-US" altLang="en-US"/>
              <a:pPr/>
              <a:t>11</a:t>
            </a:fld>
            <a:endParaRPr lang="en-US" altLang="en-US"/>
          </a:p>
        </p:txBody>
      </p:sp>
      <p:pic>
        <p:nvPicPr>
          <p:cNvPr id="23561" name="Picture 9" descr="C:\MyData\MIS\Hoffer6e\Hoffer 6e figures\chapter 04\FIG4-5B.gif">
            <a:extLst>
              <a:ext uri="{FF2B5EF4-FFF2-40B4-BE49-F238E27FC236}">
                <a16:creationId xmlns:a16="http://schemas.microsoft.com/office/drawing/2014/main" id="{E17468A1-007D-4DB5-8990-E1335988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19138"/>
            <a:ext cx="7467600" cy="476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id="{B52C3FF8-8A5F-4207-AB1F-EDA295EBC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000">
                <a:latin typeface="Arial" panose="020B0604020202020204" pitchFamily="34" charset="0"/>
              </a:rPr>
              <a:t>Figure 4-5(b) –</a:t>
            </a:r>
          </a:p>
          <a:p>
            <a:pPr algn="l" eaLnBrk="0" hangingPunct="0"/>
            <a:r>
              <a:rPr lang="en-US" altLang="en-US" sz="2000">
                <a:latin typeface="Arial" panose="020B0604020202020204" pitchFamily="34" charset="0"/>
              </a:rPr>
              <a:t> Specialization to MANUFACTURED PART and PURCHASED PART</a:t>
            </a:r>
          </a:p>
        </p:txBody>
      </p:sp>
      <p:grpSp>
        <p:nvGrpSpPr>
          <p:cNvPr id="23562" name="Group 10">
            <a:extLst>
              <a:ext uri="{FF2B5EF4-FFF2-40B4-BE49-F238E27FC236}">
                <a16:creationId xmlns:a16="http://schemas.microsoft.com/office/drawing/2014/main" id="{E9953392-FC0C-4FF5-9EA2-03E5DE1EFDBB}"/>
              </a:ext>
            </a:extLst>
          </p:cNvPr>
          <p:cNvGrpSpPr>
            <a:grpSpLocks/>
          </p:cNvGrpSpPr>
          <p:nvPr/>
        </p:nvGrpSpPr>
        <p:grpSpPr bwMode="auto">
          <a:xfrm>
            <a:off x="749300" y="2895600"/>
            <a:ext cx="7785100" cy="2987675"/>
            <a:chOff x="472" y="1824"/>
            <a:chExt cx="4904" cy="1882"/>
          </a:xfrm>
        </p:grpSpPr>
        <p:sp>
          <p:nvSpPr>
            <p:cNvPr id="23556" name="Text Box 4">
              <a:extLst>
                <a:ext uri="{FF2B5EF4-FFF2-40B4-BE49-F238E27FC236}">
                  <a16:creationId xmlns:a16="http://schemas.microsoft.com/office/drawing/2014/main" id="{F327A866-373C-4AF7-A52F-91D3946B3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" y="3456"/>
              <a:ext cx="49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>
                  <a:solidFill>
                    <a:schemeClr val="tx2"/>
                  </a:solidFill>
                </a:rPr>
                <a:t>Note: multivalued attribute was replaced by a relationship to another entity</a:t>
              </a:r>
            </a:p>
          </p:txBody>
        </p:sp>
        <p:sp>
          <p:nvSpPr>
            <p:cNvPr id="23558" name="Rectangle 6">
              <a:extLst>
                <a:ext uri="{FF2B5EF4-FFF2-40B4-BE49-F238E27FC236}">
                  <a16:creationId xmlns:a16="http://schemas.microsoft.com/office/drawing/2014/main" id="{B685FB16-1742-45B4-B1D6-4A8BEC312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824"/>
              <a:ext cx="2160" cy="1536"/>
            </a:xfrm>
            <a:prstGeom prst="rect">
              <a:avLst/>
            </a:prstGeom>
            <a:noFill/>
            <a:ln w="158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0" name="Text Box 8">
            <a:extLst>
              <a:ext uri="{FF2B5EF4-FFF2-40B4-BE49-F238E27FC236}">
                <a16:creationId xmlns:a16="http://schemas.microsoft.com/office/drawing/2014/main" id="{2ADD0216-EB3D-4ABA-AC31-BEFBDEECB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914400"/>
            <a:ext cx="250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</a:rPr>
              <a:t>Created 2 subtypes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D64706-F2AD-4562-8B7C-E3526E3FD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Constraints in Supertype/ Completeness Constraint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B6CCDBE-D7F8-4460-8CD8-D137C3F580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915400" cy="3352800"/>
          </a:xfrm>
        </p:spPr>
        <p:txBody>
          <a:bodyPr/>
          <a:lstStyle/>
          <a:p>
            <a:r>
              <a:rPr lang="en-US" altLang="en-US" sz="4000" b="1" i="1" u="sng">
                <a:solidFill>
                  <a:schemeClr val="tx2"/>
                </a:solidFill>
              </a:rPr>
              <a:t>Completeness Constraints</a:t>
            </a:r>
            <a:r>
              <a:rPr lang="en-US" altLang="en-US" sz="3600"/>
              <a:t>: Whether an instance of a supertype </a:t>
            </a:r>
            <a:r>
              <a:rPr lang="en-US" altLang="en-US" sz="3600" b="1" i="1"/>
              <a:t>must</a:t>
            </a:r>
            <a:r>
              <a:rPr lang="en-US" altLang="en-US" sz="3600"/>
              <a:t> also be a member of at least one subtype</a:t>
            </a:r>
          </a:p>
          <a:p>
            <a:pPr lvl="1"/>
            <a:r>
              <a:rPr lang="en-US" altLang="en-US" sz="3200"/>
              <a:t>Total Specialization Rule: Yes (double line)</a:t>
            </a:r>
          </a:p>
          <a:p>
            <a:pPr lvl="1"/>
            <a:r>
              <a:rPr lang="en-US" altLang="en-US" sz="3200"/>
              <a:t>Partial Specialization Rule: No (single line)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9451D-29AE-4132-9FED-A40B2E27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1EA5C-6180-4138-BDB2-7D23B581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0633-94D3-48C3-A491-94CB1654E11E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C67FEFB3-0570-42D4-B2CF-CA1B10E5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1B07B46A-3F44-4E31-B13C-A25B545E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36A2-B745-4571-9D44-8EA8758B524E}" type="slidenum">
              <a:rPr lang="en-US" altLang="en-US"/>
              <a:pPr/>
              <a:t>13</a:t>
            </a:fld>
            <a:endParaRPr lang="en-US" altLang="en-US"/>
          </a:p>
        </p:txBody>
      </p:sp>
      <p:pic>
        <p:nvPicPr>
          <p:cNvPr id="24587" name="Picture 1035" descr="C:\MyData\MIS\Hoffer6e\Hoffer 6e figures\chapter 04\FIG4-6A.gif">
            <a:extLst>
              <a:ext uri="{FF2B5EF4-FFF2-40B4-BE49-F238E27FC236}">
                <a16:creationId xmlns:a16="http://schemas.microsoft.com/office/drawing/2014/main" id="{4C158A55-963D-4988-9969-5AEBF4CBF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305800" cy="481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1027">
            <a:extLst>
              <a:ext uri="{FF2B5EF4-FFF2-40B4-BE49-F238E27FC236}">
                <a16:creationId xmlns:a16="http://schemas.microsoft.com/office/drawing/2014/main" id="{171FA56E-F6BA-4CAA-A906-90523F262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0"/>
            <a:ext cx="711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4-6 – Examples of completeness constraints</a:t>
            </a:r>
          </a:p>
        </p:txBody>
      </p:sp>
      <p:sp>
        <p:nvSpPr>
          <p:cNvPr id="24580" name="Text Box 1028">
            <a:extLst>
              <a:ext uri="{FF2B5EF4-FFF2-40B4-BE49-F238E27FC236}">
                <a16:creationId xmlns:a16="http://schemas.microsoft.com/office/drawing/2014/main" id="{CEF81EFC-7898-435B-A91A-D406C7ED7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57200"/>
            <a:ext cx="391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Total  specialization rule</a:t>
            </a:r>
          </a:p>
        </p:txBody>
      </p:sp>
      <p:grpSp>
        <p:nvGrpSpPr>
          <p:cNvPr id="24585" name="Group 1033">
            <a:extLst>
              <a:ext uri="{FF2B5EF4-FFF2-40B4-BE49-F238E27FC236}">
                <a16:creationId xmlns:a16="http://schemas.microsoft.com/office/drawing/2014/main" id="{658FA4FF-DF5B-4F6E-9EA3-BCBD86DE123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803525"/>
            <a:ext cx="3886200" cy="1006475"/>
            <a:chOff x="1392" y="1946"/>
            <a:chExt cx="2448" cy="634"/>
          </a:xfrm>
        </p:grpSpPr>
        <p:sp>
          <p:nvSpPr>
            <p:cNvPr id="24582" name="AutoShape 1030">
              <a:extLst>
                <a:ext uri="{FF2B5EF4-FFF2-40B4-BE49-F238E27FC236}">
                  <a16:creationId xmlns:a16="http://schemas.microsoft.com/office/drawing/2014/main" id="{1F79CC1A-301E-470F-A79F-70FDBEC0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064"/>
              <a:ext cx="480" cy="192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Text Box 1031">
              <a:extLst>
                <a:ext uri="{FF2B5EF4-FFF2-40B4-BE49-F238E27FC236}">
                  <a16:creationId xmlns:a16="http://schemas.microsoft.com/office/drawing/2014/main" id="{013625D0-A40E-46B7-8EF6-536E5AD6A1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" y="1946"/>
              <a:ext cx="16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2000">
                  <a:solidFill>
                    <a:srgbClr val="FF3300"/>
                  </a:solidFill>
                </a:rPr>
                <a:t>A patient must be either an outpatient or a resident patient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E4E7B4B-924A-43A7-8996-13CBBFC6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26A52DD2-4B81-48E0-A029-10C5DEC0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85FE-0B25-4A23-B9BD-22E5DB32910E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25618" name="Picture 18" descr="C:\MyData\MIS\Hoffer6e\Hoffer 6e figures\chapter 04\FIG4-6B.gif">
            <a:extLst>
              <a:ext uri="{FF2B5EF4-FFF2-40B4-BE49-F238E27FC236}">
                <a16:creationId xmlns:a16="http://schemas.microsoft.com/office/drawing/2014/main" id="{64147BAB-E649-4BDA-9CE3-211BA1378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815340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Text Box 3">
            <a:extLst>
              <a:ext uri="{FF2B5EF4-FFF2-40B4-BE49-F238E27FC236}">
                <a16:creationId xmlns:a16="http://schemas.microsoft.com/office/drawing/2014/main" id="{A1C0B415-2981-4A7A-9B39-D5417926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0"/>
            <a:ext cx="566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4-6(b) – Partial specialization rule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C0BE93EB-76ED-49E8-B98B-DF79210FE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25619" name="Group 19">
            <a:extLst>
              <a:ext uri="{FF2B5EF4-FFF2-40B4-BE49-F238E27FC236}">
                <a16:creationId xmlns:a16="http://schemas.microsoft.com/office/drawing/2014/main" id="{5073FE6E-1213-4353-8D2E-44B1FDC5F58A}"/>
              </a:ext>
            </a:extLst>
          </p:cNvPr>
          <p:cNvGrpSpPr>
            <a:grpSpLocks/>
          </p:cNvGrpSpPr>
          <p:nvPr/>
        </p:nvGrpSpPr>
        <p:grpSpPr bwMode="auto">
          <a:xfrm>
            <a:off x="4606925" y="2438400"/>
            <a:ext cx="4003675" cy="1317625"/>
            <a:chOff x="2928" y="1526"/>
            <a:chExt cx="2522" cy="830"/>
          </a:xfrm>
        </p:grpSpPr>
        <p:sp>
          <p:nvSpPr>
            <p:cNvPr id="25609" name="AutoShape 9">
              <a:extLst>
                <a:ext uri="{FF2B5EF4-FFF2-40B4-BE49-F238E27FC236}">
                  <a16:creationId xmlns:a16="http://schemas.microsoft.com/office/drawing/2014/main" id="{71B25B62-C839-4F1A-90FE-E87F5FC597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09376">
              <a:off x="2928" y="2153"/>
              <a:ext cx="864" cy="203"/>
            </a:xfrm>
            <a:prstGeom prst="leftArrow">
              <a:avLst>
                <a:gd name="adj1" fmla="val 48880"/>
                <a:gd name="adj2" fmla="val 59488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Text Box 10">
              <a:extLst>
                <a:ext uri="{FF2B5EF4-FFF2-40B4-BE49-F238E27FC236}">
                  <a16:creationId xmlns:a16="http://schemas.microsoft.com/office/drawing/2014/main" id="{DCF76434-C3C5-4712-8D97-FF604888A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" y="1526"/>
              <a:ext cx="1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2000">
                  <a:solidFill>
                    <a:srgbClr val="FF3300"/>
                  </a:solidFill>
                </a:rPr>
                <a:t>A vehicle could be a car, a truck, or neither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E63CBA5-6DB3-4EA3-818C-194000A93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Constraints in Supertype/ Disjointness constraint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FB17381-16A5-4CEC-90E2-01396E157D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8096" y="2084832"/>
            <a:ext cx="7290055" cy="4224528"/>
          </a:xfrm>
        </p:spPr>
        <p:txBody>
          <a:bodyPr>
            <a:normAutofit/>
          </a:bodyPr>
          <a:lstStyle/>
          <a:p>
            <a:r>
              <a:rPr lang="en-US" altLang="en-US" sz="2400" b="1" i="1" u="sng" dirty="0" err="1">
                <a:solidFill>
                  <a:schemeClr val="folHlink"/>
                </a:solidFill>
              </a:rPr>
              <a:t>Disjointness</a:t>
            </a:r>
            <a:r>
              <a:rPr lang="en-US" altLang="en-US" sz="2400" b="1" i="1" u="sng" dirty="0">
                <a:solidFill>
                  <a:schemeClr val="folHlink"/>
                </a:solidFill>
              </a:rPr>
              <a:t> Constraints</a:t>
            </a:r>
            <a:r>
              <a:rPr lang="en-US" altLang="en-US" sz="2400" dirty="0"/>
              <a:t>:  Whether an instance of a supertype may </a:t>
            </a:r>
            <a:r>
              <a:rPr lang="en-US" altLang="en-US" sz="2400" i="1" dirty="0"/>
              <a:t>simultaneously</a:t>
            </a:r>
            <a:r>
              <a:rPr lang="en-US" altLang="en-US" sz="2400" dirty="0"/>
              <a:t> be a member of two (or more) subtypes.</a:t>
            </a:r>
          </a:p>
          <a:p>
            <a:pPr lvl="1"/>
            <a:r>
              <a:rPr lang="en-US" altLang="en-US" sz="2400" dirty="0"/>
              <a:t>Disjoint Rule: An instance of the supertype can be only ONE of the subtypes</a:t>
            </a:r>
          </a:p>
          <a:p>
            <a:pPr lvl="1"/>
            <a:r>
              <a:rPr lang="en-US" altLang="en-US" sz="2400" dirty="0"/>
              <a:t>Overlap Rule: An instance of the supertype could be more than one of the subtypes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7F617-F35E-4362-9B1E-5484D34F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70B4A-688E-4AF6-B5DD-E13DB197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87F9A-53F7-4DAB-BEE9-B8D67733160A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F7445F3E-7B16-430D-BCDF-AA7159E3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D4A27055-67AF-436E-B083-37E138C6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9DC69-D641-426F-BCD6-07527D55E360}" type="slidenum">
              <a:rPr lang="en-US" altLang="en-US"/>
              <a:pPr/>
              <a:t>16</a:t>
            </a:fld>
            <a:endParaRPr lang="en-US" altLang="en-US"/>
          </a:p>
        </p:txBody>
      </p:sp>
      <p:pic>
        <p:nvPicPr>
          <p:cNvPr id="31756" name="Picture 12" descr="C:\MyData\MIS\Hoffer6e\Hoffer 6e figures\chapter 04\FIG4-7A.gif">
            <a:extLst>
              <a:ext uri="{FF2B5EF4-FFF2-40B4-BE49-F238E27FC236}">
                <a16:creationId xmlns:a16="http://schemas.microsoft.com/office/drawing/2014/main" id="{907EE3DD-BC9C-4C5D-AF4A-1478BEABE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66800"/>
            <a:ext cx="8610600" cy="499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Text Box 3">
            <a:extLst>
              <a:ext uri="{FF2B5EF4-FFF2-40B4-BE49-F238E27FC236}">
                <a16:creationId xmlns:a16="http://schemas.microsoft.com/office/drawing/2014/main" id="{FF9E72E9-E5C6-4084-BDA1-012925C1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7200"/>
            <a:ext cx="223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Disjoint rule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AF4E0183-7F7B-4103-B06D-D05605E3A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0"/>
            <a:ext cx="682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4-7 – Examples of disjointness constraints</a:t>
            </a:r>
          </a:p>
        </p:txBody>
      </p:sp>
      <p:grpSp>
        <p:nvGrpSpPr>
          <p:cNvPr id="31754" name="Group 10">
            <a:extLst>
              <a:ext uri="{FF2B5EF4-FFF2-40B4-BE49-F238E27FC236}">
                <a16:creationId xmlns:a16="http://schemas.microsoft.com/office/drawing/2014/main" id="{8761BA35-7F29-4200-9165-E7F3F6EC860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124200"/>
            <a:ext cx="5181600" cy="701675"/>
            <a:chOff x="1392" y="2160"/>
            <a:chExt cx="3264" cy="442"/>
          </a:xfrm>
        </p:grpSpPr>
        <p:sp>
          <p:nvSpPr>
            <p:cNvPr id="31752" name="AutoShape 8">
              <a:extLst>
                <a:ext uri="{FF2B5EF4-FFF2-40B4-BE49-F238E27FC236}">
                  <a16:creationId xmlns:a16="http://schemas.microsoft.com/office/drawing/2014/main" id="{9893579C-94E7-49D6-9EB4-98135AEE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78"/>
              <a:ext cx="640" cy="192"/>
            </a:xfrm>
            <a:prstGeom prst="leftArrow">
              <a:avLst>
                <a:gd name="adj1" fmla="val 50000"/>
                <a:gd name="adj2" fmla="val 83333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Text Box 9">
              <a:extLst>
                <a:ext uri="{FF2B5EF4-FFF2-40B4-BE49-F238E27FC236}">
                  <a16:creationId xmlns:a16="http://schemas.microsoft.com/office/drawing/2014/main" id="{CB30C359-2A77-40C5-8368-B9CA16AC9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3" y="2160"/>
              <a:ext cx="22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2000">
                  <a:solidFill>
                    <a:srgbClr val="FF3300"/>
                  </a:solidFill>
                </a:rPr>
                <a:t>A patient can either be outpatient or resident, but not both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83AE0A7-29EF-420F-A03A-90919D24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885A4A15-F8A1-4BDE-80B0-38C42102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FDD0-8233-4D09-820A-E6FEC1A460CD}" type="slidenum">
              <a:rPr lang="en-US" altLang="en-US"/>
              <a:pPr/>
              <a:t>17</a:t>
            </a:fld>
            <a:endParaRPr lang="en-US" altLang="en-US"/>
          </a:p>
        </p:txBody>
      </p:sp>
      <p:pic>
        <p:nvPicPr>
          <p:cNvPr id="32778" name="Picture 10" descr="C:\MyData\MIS\Hoffer6e\Hoffer 6e figures\chapter 04\FIG4-7B.gif">
            <a:extLst>
              <a:ext uri="{FF2B5EF4-FFF2-40B4-BE49-F238E27FC236}">
                <a16:creationId xmlns:a16="http://schemas.microsoft.com/office/drawing/2014/main" id="{BD00B054-2A96-4DAE-A4DD-912F84E2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610600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A78536DF-D136-4B6B-B1A9-E7C0AF595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286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4-7(b) Overlap rule</a:t>
            </a:r>
          </a:p>
        </p:txBody>
      </p:sp>
      <p:grpSp>
        <p:nvGrpSpPr>
          <p:cNvPr id="32776" name="Group 8">
            <a:extLst>
              <a:ext uri="{FF2B5EF4-FFF2-40B4-BE49-F238E27FC236}">
                <a16:creationId xmlns:a16="http://schemas.microsoft.com/office/drawing/2014/main" id="{33F4DD86-FE71-46BD-AA4B-F6C652AED53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503613"/>
            <a:ext cx="2590800" cy="915987"/>
            <a:chOff x="1920" y="2544"/>
            <a:chExt cx="1632" cy="577"/>
          </a:xfrm>
        </p:grpSpPr>
        <p:sp>
          <p:nvSpPr>
            <p:cNvPr id="32774" name="AutoShape 6">
              <a:extLst>
                <a:ext uri="{FF2B5EF4-FFF2-40B4-BE49-F238E27FC236}">
                  <a16:creationId xmlns:a16="http://schemas.microsoft.com/office/drawing/2014/main" id="{40FC3450-EE35-48BF-A558-2B8680D01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640"/>
              <a:ext cx="348" cy="192"/>
            </a:xfrm>
            <a:prstGeom prst="leftArrow">
              <a:avLst>
                <a:gd name="adj1" fmla="val 50000"/>
                <a:gd name="adj2" fmla="val 45313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" name="Text Box 7">
              <a:extLst>
                <a:ext uri="{FF2B5EF4-FFF2-40B4-BE49-F238E27FC236}">
                  <a16:creationId xmlns:a16="http://schemas.microsoft.com/office/drawing/2014/main" id="{A22A72D1-E562-46FB-B7D2-EB156CE34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6" y="2544"/>
              <a:ext cx="122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1800">
                  <a:solidFill>
                    <a:srgbClr val="FF3300"/>
                  </a:solidFill>
                </a:rPr>
                <a:t>A part may be both purchased and manufactured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7BC8BDB-89BC-4F72-9B73-F3815ED6C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Constraints in </a:t>
            </a:r>
            <a:r>
              <a:rPr lang="en-US" altLang="en-US" dirty="0"/>
              <a:t>Supertype/ Subtype Discriminators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7237022-DBFF-4CC3-9BD5-FD3E7BC41B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/>
          </a:bodyPr>
          <a:lstStyle/>
          <a:p>
            <a:r>
              <a:rPr lang="en-US" altLang="en-US" sz="2400" b="1" i="1" u="sng" dirty="0">
                <a:solidFill>
                  <a:schemeClr val="folHlink"/>
                </a:solidFill>
              </a:rPr>
              <a:t>Subtype Discriminator</a:t>
            </a:r>
            <a:r>
              <a:rPr lang="en-US" altLang="en-US" sz="2400" dirty="0">
                <a:solidFill>
                  <a:schemeClr val="folHlink"/>
                </a:solidFill>
              </a:rPr>
              <a:t>:</a:t>
            </a:r>
            <a:r>
              <a:rPr lang="en-US" altLang="en-US" sz="2400" dirty="0"/>
              <a:t> An attribute of the supertype whose values determine the target subtype(s)</a:t>
            </a:r>
          </a:p>
          <a:p>
            <a:pPr lvl="1"/>
            <a:r>
              <a:rPr lang="en-US" altLang="en-US" sz="2400" b="1" dirty="0"/>
              <a:t>Disjoint</a:t>
            </a:r>
            <a:r>
              <a:rPr lang="en-US" altLang="en-US" sz="2400" dirty="0"/>
              <a:t> – a </a:t>
            </a:r>
            <a:r>
              <a:rPr lang="en-US" altLang="en-US" sz="2400" i="1" dirty="0"/>
              <a:t>simple</a:t>
            </a:r>
            <a:r>
              <a:rPr lang="en-US" altLang="en-US" sz="2400" dirty="0"/>
              <a:t> attribute with alternative values to indicate the possible subtypes</a:t>
            </a:r>
          </a:p>
          <a:p>
            <a:pPr lvl="1"/>
            <a:r>
              <a:rPr lang="en-US" altLang="en-US" sz="2400" b="1" dirty="0"/>
              <a:t>Overlapping</a:t>
            </a:r>
            <a:r>
              <a:rPr lang="en-US" altLang="en-US" sz="2400" dirty="0"/>
              <a:t> – a </a:t>
            </a:r>
            <a:r>
              <a:rPr lang="en-US" altLang="en-US" sz="2400" i="1" dirty="0"/>
              <a:t>composite</a:t>
            </a:r>
            <a:r>
              <a:rPr lang="en-US" altLang="en-US" sz="2400" dirty="0"/>
              <a:t> attribute whose subparts pertain to different subtypes. Each subpart contains a </a:t>
            </a:r>
            <a:r>
              <a:rPr lang="en-US" altLang="en-US" sz="2400" dirty="0" err="1"/>
              <a:t>boolean</a:t>
            </a:r>
            <a:r>
              <a:rPr lang="en-US" altLang="en-US" sz="2400" dirty="0"/>
              <a:t> value to indicate whether or not the instance belongs to the associated subtype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F01C4-622F-4418-AC2E-F41EF6F2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87BD9-43D7-49B6-945F-7C0F2385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9B03A-5C2F-416A-B4DC-5292653B9C4A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35D3E1C2-4358-4177-A308-FB711763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BA02E7A-8EC5-4A20-90F0-5743698F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7D60-9330-4DFC-B8AF-355BF4DEF720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26639" name="Picture 15" descr="C:\MyData\MIS\Hoffer6e\Hoffer 6e figures\chapter 04\FIG4-8.gif">
            <a:extLst>
              <a:ext uri="{FF2B5EF4-FFF2-40B4-BE49-F238E27FC236}">
                <a16:creationId xmlns:a16="http://schemas.microsoft.com/office/drawing/2014/main" id="{D803D670-64A7-49A2-BC92-4E15F92BB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60400"/>
            <a:ext cx="8153400" cy="5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2FEA4515-C73F-49F0-81C0-1682590B1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89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4-8 – Introducing a subtype discriminator (</a:t>
            </a:r>
            <a:r>
              <a:rPr lang="en-US" altLang="en-US" sz="2800" b="1" i="1">
                <a:solidFill>
                  <a:schemeClr val="folHlink"/>
                </a:solidFill>
                <a:latin typeface="Arial" panose="020B0604020202020204" pitchFamily="34" charset="0"/>
              </a:rPr>
              <a:t>disjoint</a:t>
            </a:r>
            <a:r>
              <a:rPr lang="en-US" altLang="en-US">
                <a:latin typeface="Arial" panose="020B0604020202020204" pitchFamily="34" charset="0"/>
              </a:rPr>
              <a:t> rule)</a:t>
            </a:r>
          </a:p>
        </p:txBody>
      </p:sp>
      <p:grpSp>
        <p:nvGrpSpPr>
          <p:cNvPr id="26638" name="Group 14">
            <a:extLst>
              <a:ext uri="{FF2B5EF4-FFF2-40B4-BE49-F238E27FC236}">
                <a16:creationId xmlns:a16="http://schemas.microsoft.com/office/drawing/2014/main" id="{D0312655-FC26-4ECF-9F63-70398C165AA3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685800"/>
            <a:ext cx="5867400" cy="3276600"/>
            <a:chOff x="1632" y="384"/>
            <a:chExt cx="3696" cy="2112"/>
          </a:xfrm>
        </p:grpSpPr>
        <p:sp>
          <p:nvSpPr>
            <p:cNvPr id="26628" name="Rectangle 4">
              <a:extLst>
                <a:ext uri="{FF2B5EF4-FFF2-40B4-BE49-F238E27FC236}">
                  <a16:creationId xmlns:a16="http://schemas.microsoft.com/office/drawing/2014/main" id="{22EF8D64-48E0-4735-823F-0C536CD91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680"/>
              <a:ext cx="1584" cy="816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ADE7971B-F100-4E16-9369-7B5579432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84"/>
              <a:ext cx="1056" cy="720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Text Box 6">
              <a:extLst>
                <a:ext uri="{FF2B5EF4-FFF2-40B4-BE49-F238E27FC236}">
                  <a16:creationId xmlns:a16="http://schemas.microsoft.com/office/drawing/2014/main" id="{4098A37C-4DC0-4383-93D0-B200AA7F7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76"/>
              <a:ext cx="1584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1800">
                  <a:solidFill>
                    <a:srgbClr val="FF3300"/>
                  </a:solidFill>
                </a:rPr>
                <a:t>A simple attribute with different possible values indicating the subtype</a:t>
              </a:r>
            </a:p>
          </p:txBody>
        </p:sp>
        <p:cxnSp>
          <p:nvCxnSpPr>
            <p:cNvPr id="26632" name="AutoShape 8">
              <a:extLst>
                <a:ext uri="{FF2B5EF4-FFF2-40B4-BE49-F238E27FC236}">
                  <a16:creationId xmlns:a16="http://schemas.microsoft.com/office/drawing/2014/main" id="{9887BC66-1265-4088-9706-F3452B949CB8}"/>
                </a:ext>
              </a:extLst>
            </p:cNvPr>
            <p:cNvCxnSpPr>
              <a:cxnSpLocks noChangeShapeType="1"/>
              <a:stCxn id="26630" idx="0"/>
              <a:endCxn id="26629" idx="3"/>
            </p:cNvCxnSpPr>
            <p:nvPr/>
          </p:nvCxnSpPr>
          <p:spPr bwMode="auto">
            <a:xfrm rot="5400000" flipH="1">
              <a:off x="3724" y="964"/>
              <a:ext cx="1032" cy="592"/>
            </a:xfrm>
            <a:prstGeom prst="bentConnector2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634" name="AutoShape 10">
              <a:extLst>
                <a:ext uri="{FF2B5EF4-FFF2-40B4-BE49-F238E27FC236}">
                  <a16:creationId xmlns:a16="http://schemas.microsoft.com/office/drawing/2014/main" id="{36AB741F-53BB-4FF5-A3C9-31C07496AE99}"/>
                </a:ext>
              </a:extLst>
            </p:cNvPr>
            <p:cNvCxnSpPr>
              <a:cxnSpLocks noChangeShapeType="1"/>
              <a:stCxn id="26630" idx="1"/>
              <a:endCxn id="26628" idx="3"/>
            </p:cNvCxnSpPr>
            <p:nvPr/>
          </p:nvCxnSpPr>
          <p:spPr bwMode="auto">
            <a:xfrm flipH="1">
              <a:off x="3224" y="2065"/>
              <a:ext cx="520" cy="23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1AF1885-3EA2-460C-963F-AC952656B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Supertypes and Subtypes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CC786B-808F-47B8-9A13-14FA2AD2A9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Subtype:</a:t>
            </a:r>
            <a:r>
              <a:rPr lang="en-US" altLang="en-US" sz="2400" dirty="0"/>
              <a:t> A subgrouping of the entities in an entity type which has attributes that are distinct from those in other subgroupings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Supertype:</a:t>
            </a:r>
            <a:r>
              <a:rPr lang="en-US" altLang="en-US" sz="2400" dirty="0"/>
              <a:t> An generic entity type that has a relationship with one or more subtypes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Inheritance: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Subtype entities inherit values of all attributes of the supertype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An instance of a subtype is also an instance of the supertype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34BFB-52EE-46BB-BFAB-ED607DAF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A890B-2F4C-4051-BF66-3C78504F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861A6-02DF-4C8D-87D0-1BE5BBE6CCD4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D3A17A66-B245-4C83-8A69-DFA0F374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26B0695-39BC-49DD-A0B5-85481087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D22F-90EC-4BC8-AC93-73570EA4CD8E}" type="slidenum">
              <a:rPr lang="en-US" altLang="en-US"/>
              <a:pPr/>
              <a:t>20</a:t>
            </a:fld>
            <a:endParaRPr lang="en-US" altLang="en-US"/>
          </a:p>
        </p:txBody>
      </p:sp>
      <p:pic>
        <p:nvPicPr>
          <p:cNvPr id="33818" name="Picture 26" descr="C:\MyData\MIS\Hoffer6e\Hoffer 6e figures\chapter 04\FIG4-9.gif">
            <a:extLst>
              <a:ext uri="{FF2B5EF4-FFF2-40B4-BE49-F238E27FC236}">
                <a16:creationId xmlns:a16="http://schemas.microsoft.com/office/drawing/2014/main" id="{1F047389-5B91-408A-8187-39897C2F7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76300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Text Box 3">
            <a:extLst>
              <a:ext uri="{FF2B5EF4-FFF2-40B4-BE49-F238E27FC236}">
                <a16:creationId xmlns:a16="http://schemas.microsoft.com/office/drawing/2014/main" id="{3080A414-2BD6-4709-9CC1-32AAA9CF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7078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4-9 –  Subtype discriminator (</a:t>
            </a:r>
            <a:r>
              <a:rPr lang="en-US" altLang="en-US" sz="2800" b="1" i="1">
                <a:solidFill>
                  <a:schemeClr val="accent1"/>
                </a:solidFill>
                <a:latin typeface="Arial" panose="020B0604020202020204" pitchFamily="34" charset="0"/>
              </a:rPr>
              <a:t>overlap</a:t>
            </a:r>
            <a:r>
              <a:rPr lang="en-US" altLang="en-US">
                <a:latin typeface="Arial" panose="020B0604020202020204" pitchFamily="34" charset="0"/>
              </a:rPr>
              <a:t> rule)</a:t>
            </a:r>
          </a:p>
        </p:txBody>
      </p:sp>
      <p:grpSp>
        <p:nvGrpSpPr>
          <p:cNvPr id="33817" name="Group 25">
            <a:extLst>
              <a:ext uri="{FF2B5EF4-FFF2-40B4-BE49-F238E27FC236}">
                <a16:creationId xmlns:a16="http://schemas.microsoft.com/office/drawing/2014/main" id="{CEA698B7-BD69-4522-9F1A-41BECC07CBA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723900"/>
            <a:ext cx="8077200" cy="4343400"/>
            <a:chOff x="672" y="384"/>
            <a:chExt cx="5088" cy="2736"/>
          </a:xfrm>
        </p:grpSpPr>
        <p:sp>
          <p:nvSpPr>
            <p:cNvPr id="33803" name="Rectangle 11">
              <a:extLst>
                <a:ext uri="{FF2B5EF4-FFF2-40B4-BE49-F238E27FC236}">
                  <a16:creationId xmlns:a16="http://schemas.microsoft.com/office/drawing/2014/main" id="{FB823456-B577-4FD1-8347-1745B4BA0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352"/>
              <a:ext cx="2112" cy="768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Text Box 13">
              <a:extLst>
                <a:ext uri="{FF2B5EF4-FFF2-40B4-BE49-F238E27FC236}">
                  <a16:creationId xmlns:a16="http://schemas.microsoft.com/office/drawing/2014/main" id="{1EB8AF3B-2EF5-4450-9BBC-7C4561A6C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912"/>
              <a:ext cx="158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sz="1800">
                  <a:solidFill>
                    <a:srgbClr val="FF3300"/>
                  </a:solidFill>
                </a:rPr>
                <a:t>A composite attribute with sub-attributes indicating “yes” or “no” to determine whether it is of each subtype</a:t>
              </a:r>
            </a:p>
          </p:txBody>
        </p:sp>
        <p:cxnSp>
          <p:nvCxnSpPr>
            <p:cNvPr id="33807" name="AutoShape 15">
              <a:extLst>
                <a:ext uri="{FF2B5EF4-FFF2-40B4-BE49-F238E27FC236}">
                  <a16:creationId xmlns:a16="http://schemas.microsoft.com/office/drawing/2014/main" id="{6B7F8027-EF6B-4F0D-A96D-845708585A42}"/>
                </a:ext>
              </a:extLst>
            </p:cNvPr>
            <p:cNvCxnSpPr>
              <a:cxnSpLocks noChangeShapeType="1"/>
              <a:stCxn id="33805" idx="1"/>
              <a:endCxn id="33803" idx="3"/>
            </p:cNvCxnSpPr>
            <p:nvPr/>
          </p:nvCxnSpPr>
          <p:spPr bwMode="auto">
            <a:xfrm flipH="1">
              <a:off x="2792" y="1374"/>
              <a:ext cx="1384" cy="1362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08" name="Freeform 16">
              <a:extLst>
                <a:ext uri="{FF2B5EF4-FFF2-40B4-BE49-F238E27FC236}">
                  <a16:creationId xmlns:a16="http://schemas.microsoft.com/office/drawing/2014/main" id="{4D0471E6-92A8-4457-AE16-7329EBD8E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0" y="384"/>
              <a:ext cx="2112" cy="1248"/>
            </a:xfrm>
            <a:custGeom>
              <a:avLst/>
              <a:gdLst>
                <a:gd name="T0" fmla="*/ 2112 w 2112"/>
                <a:gd name="T1" fmla="*/ 1152 h 1248"/>
                <a:gd name="T2" fmla="*/ 2112 w 2112"/>
                <a:gd name="T3" fmla="*/ 0 h 1248"/>
                <a:gd name="T4" fmla="*/ 0 w 2112"/>
                <a:gd name="T5" fmla="*/ 0 h 1248"/>
                <a:gd name="T6" fmla="*/ 0 w 2112"/>
                <a:gd name="T7" fmla="*/ 480 h 1248"/>
                <a:gd name="T8" fmla="*/ 672 w 2112"/>
                <a:gd name="T9" fmla="*/ 672 h 1248"/>
                <a:gd name="T10" fmla="*/ 480 w 2112"/>
                <a:gd name="T11" fmla="*/ 1248 h 1248"/>
                <a:gd name="T12" fmla="*/ 2112 w 2112"/>
                <a:gd name="T13" fmla="*/ 1248 h 1248"/>
                <a:gd name="T14" fmla="*/ 2112 w 2112"/>
                <a:gd name="T15" fmla="*/ 1152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12" h="1248">
                  <a:moveTo>
                    <a:pt x="2112" y="1152"/>
                  </a:moveTo>
                  <a:lnTo>
                    <a:pt x="2112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672" y="672"/>
                  </a:lnTo>
                  <a:lnTo>
                    <a:pt x="480" y="1248"/>
                  </a:lnTo>
                  <a:lnTo>
                    <a:pt x="2112" y="1248"/>
                  </a:lnTo>
                  <a:lnTo>
                    <a:pt x="2112" y="1152"/>
                  </a:lnTo>
                  <a:close/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20">
              <a:extLst>
                <a:ext uri="{FF2B5EF4-FFF2-40B4-BE49-F238E27FC236}">
                  <a16:creationId xmlns:a16="http://schemas.microsoft.com/office/drawing/2014/main" id="{76B5C9B2-5319-4289-93AB-BFC48CC868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40" y="1008"/>
              <a:ext cx="336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7E44372-D519-42E4-9974-EF9C72D6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2C8B59D-5448-470C-878C-6FE71DE1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6DD9-A36E-441E-9206-72A63F096671}" type="slidenum">
              <a:rPr lang="en-US" altLang="en-US"/>
              <a:pPr/>
              <a:t>21</a:t>
            </a:fld>
            <a:endParaRPr lang="en-US" altLang="en-US"/>
          </a:p>
        </p:txBody>
      </p:sp>
      <p:pic>
        <p:nvPicPr>
          <p:cNvPr id="34818" name="Picture 2" descr="D:\McFadden Slides\slide files 3 4 5 6\04_10r.pct">
            <a:extLst>
              <a:ext uri="{FF2B5EF4-FFF2-40B4-BE49-F238E27FC236}">
                <a16:creationId xmlns:a16="http://schemas.microsoft.com/office/drawing/2014/main" id="{884AA4A0-8C05-40B3-9AB1-E5A264A2B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05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50A234A9-F72D-4504-9798-A6BB788BD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0"/>
            <a:ext cx="760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4-10 – Example of supertype/subtype hierarchy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61FF2F2-567C-4414-B0A4-EC18F74D1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Entity Clusters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53AE8AE-03FA-4019-AF24-2A8CA6E838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8096" y="1676400"/>
            <a:ext cx="7290055" cy="4632960"/>
          </a:xfrm>
        </p:spPr>
        <p:txBody>
          <a:bodyPr>
            <a:normAutofit/>
          </a:bodyPr>
          <a:lstStyle/>
          <a:p>
            <a:r>
              <a:rPr lang="en-US" altLang="en-US" dirty="0"/>
              <a:t>EER diagrams are difficult to read when there are too many entities and relationships</a:t>
            </a:r>
          </a:p>
          <a:p>
            <a:r>
              <a:rPr lang="en-US" altLang="en-US" dirty="0"/>
              <a:t>Solution: group entities and relationships into </a:t>
            </a:r>
            <a:r>
              <a:rPr lang="en-US" altLang="en-US" b="1" i="1" dirty="0"/>
              <a:t>entity clusters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Entity cluster</a:t>
            </a:r>
            <a:r>
              <a:rPr lang="en-US" altLang="en-US" dirty="0"/>
              <a:t>: set of one or more entity types and associated relationships grouped into a single abstract entity type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602C6-5896-4712-8A98-08D61DBE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2C929-A3EE-4057-9639-2E1E29FD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8E4-0ADE-4130-B94D-2AAC5C873937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FA06753-CE22-4DC8-B54E-A02E6ED7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1492E44-4C5A-4EED-8440-D00B5BFC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CD8C-D16B-49CC-B2D4-8849E2F38E4E}" type="slidenum">
              <a:rPr lang="en-US" altLang="en-US"/>
              <a:pPr/>
              <a:t>23</a:t>
            </a:fld>
            <a:endParaRPr lang="en-US" altLang="en-US"/>
          </a:p>
        </p:txBody>
      </p:sp>
      <p:pic>
        <p:nvPicPr>
          <p:cNvPr id="62474" name="Picture 10" descr="E:\bgfiller.gif">
            <a:extLst>
              <a:ext uri="{FF2B5EF4-FFF2-40B4-BE49-F238E27FC236}">
                <a16:creationId xmlns:a16="http://schemas.microsoft.com/office/drawing/2014/main" id="{9E5EDE7F-F66A-4157-A206-BB03359FB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190500"/>
            <a:ext cx="1173162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72" name="Picture 8" descr="C:\MyData\MIS\Hoffer6e\Hoffer 6e figures\chapter 04\FIG4-13A.gif">
            <a:extLst>
              <a:ext uri="{FF2B5EF4-FFF2-40B4-BE49-F238E27FC236}">
                <a16:creationId xmlns:a16="http://schemas.microsoft.com/office/drawing/2014/main" id="{6D4B384B-4228-4585-834B-24755EA6D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0500"/>
            <a:ext cx="4994275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9" name="Text Box 5">
            <a:extLst>
              <a:ext uri="{FF2B5EF4-FFF2-40B4-BE49-F238E27FC236}">
                <a16:creationId xmlns:a16="http://schemas.microsoft.com/office/drawing/2014/main" id="{9ABBF496-A7D2-4652-8DB5-0B1F85BD5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358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altLang="en-US">
                <a:latin typeface="Arial" panose="020B0604020202020204" pitchFamily="34" charset="0"/>
              </a:rPr>
              <a:t>Figure 4-13(a) – Possible entity clusters for Pine Valley Furniture</a:t>
            </a: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59EA29AD-40A2-4B3A-9172-E9601CCD6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962400"/>
            <a:ext cx="1828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solidFill>
                  <a:srgbClr val="FF3300"/>
                </a:solidFill>
              </a:rPr>
              <a:t>Related groups of entities could become 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BC849E-EEDD-4498-BC35-E51D09D5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E7FC9EC-9EFC-4D13-A98A-0121F6E0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17EA-1D24-4EEF-8A2D-76617CD8C484}" type="slidenum">
              <a:rPr lang="en-US" altLang="en-US"/>
              <a:pPr/>
              <a:t>24</a:t>
            </a:fld>
            <a:endParaRPr lang="en-US" altLang="en-US"/>
          </a:p>
        </p:txBody>
      </p:sp>
      <p:pic>
        <p:nvPicPr>
          <p:cNvPr id="63495" name="Picture 7" descr="C:\MyData\MIS\Hoffer6e\Hoffer 6e figures\chapter 04\FIG4-13B.gif">
            <a:extLst>
              <a:ext uri="{FF2B5EF4-FFF2-40B4-BE49-F238E27FC236}">
                <a16:creationId xmlns:a16="http://schemas.microsoft.com/office/drawing/2014/main" id="{A6BCD798-5E3F-475F-BC7B-8F9DED943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38213"/>
            <a:ext cx="6858000" cy="51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2" name="Text Box 4">
            <a:extLst>
              <a:ext uri="{FF2B5EF4-FFF2-40B4-BE49-F238E27FC236}">
                <a16:creationId xmlns:a16="http://schemas.microsoft.com/office/drawing/2014/main" id="{8EA626CF-F63D-4EFA-8618-D4F4FAA9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381000"/>
            <a:ext cx="723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4-13(b) – EER diagram of PVF entity clusters</a:t>
            </a:r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3329B645-C6C3-43F1-919D-1BBB062B8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95800"/>
            <a:ext cx="2190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solidFill>
                  <a:srgbClr val="FF3300"/>
                </a:solidFill>
              </a:rPr>
              <a:t>More readable, isn’t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B9E10-AF2C-4D04-B954-8888D4DE14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62CC-61D4-4895-B2EC-F50E813B6F9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3664-D017-4213-AD18-4C726434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D98B5627-EC2A-4EE4-BE25-5B859A21B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Transforming EER Diagrams into Relations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B943CF5-C1BE-46B9-8461-56FFBBE82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Mapping Supertype/Subtype Relationships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One relation for supertype and for each subtype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Supertype attributes (including identifier and subtype discriminator) go into supertype relation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Subtype attributes go into each subtype; primary key of supertype relation also becomes primary key of subtype relation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1:1 relationship established between supertype and each subtype, with supertype as primary table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9089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072C876D-B45A-4385-8E63-F83AAF1158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53D2D-2078-44AF-BDE9-85BC5491BA5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56434A3-4837-4398-AB23-CD4C2EEC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C7269CBC-9811-413D-954D-9A3380DCA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8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5-20: Supertype/subtype relationships</a:t>
            </a:r>
          </a:p>
        </p:txBody>
      </p:sp>
      <p:pic>
        <p:nvPicPr>
          <p:cNvPr id="64516" name="Picture 4" descr="C:\MyData\MIS\Hoffer6e\Hoffer 6e figures\chapter 05\FIG5-20.gif">
            <a:extLst>
              <a:ext uri="{FF2B5EF4-FFF2-40B4-BE49-F238E27FC236}">
                <a16:creationId xmlns:a16="http://schemas.microsoft.com/office/drawing/2014/main" id="{65453786-3A62-472A-8E95-4FBB4D52F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858000" cy="509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694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8004FDB-4AE6-4256-8176-DB5CF047D9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B5B37-D349-41AB-B9D6-E9AC8ED290A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8DA2061-0320-452F-9B1F-DB50243E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3A6B8CC5-651D-4D7B-9AD7-4E0329DD9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5875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altLang="en-US" sz="2600"/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DC2FB985-E342-4CE8-8C1E-765FFDFC8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8613"/>
            <a:ext cx="7358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5-21: </a:t>
            </a:r>
          </a:p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Mapping Supertype/subtype relationships to relations</a:t>
            </a:r>
          </a:p>
        </p:txBody>
      </p:sp>
      <p:pic>
        <p:nvPicPr>
          <p:cNvPr id="65542" name="Picture 6" descr="C:\MyData\MIS\Hoffer6e\Hoffer 6e figures\chapter 05\FIG5-21.gif">
            <a:extLst>
              <a:ext uri="{FF2B5EF4-FFF2-40B4-BE49-F238E27FC236}">
                <a16:creationId xmlns:a16="http://schemas.microsoft.com/office/drawing/2014/main" id="{52210D89-FA27-44BF-A045-5705CED3B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5" y="1209675"/>
            <a:ext cx="739140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32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E4FFF6F-F7C7-48D2-B848-58D0129C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51031A58-62EA-470E-B1A4-BF569866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0CBD-2CBB-4491-BFBF-F3BCFE96DEC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11" name="Text Box 1027">
            <a:extLst>
              <a:ext uri="{FF2B5EF4-FFF2-40B4-BE49-F238E27FC236}">
                <a16:creationId xmlns:a16="http://schemas.microsoft.com/office/drawing/2014/main" id="{7D661366-AC3D-4804-A6E0-965C81769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3581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altLang="en-US">
                <a:latin typeface="Arial" panose="020B0604020202020204" pitchFamily="34" charset="0"/>
              </a:rPr>
              <a:t>Figure 4-1</a:t>
            </a:r>
          </a:p>
          <a:p>
            <a:pPr algn="r" eaLnBrk="0" hangingPunct="0"/>
            <a:r>
              <a:rPr lang="en-US" altLang="en-US">
                <a:latin typeface="Arial" panose="020B0604020202020204" pitchFamily="34" charset="0"/>
              </a:rPr>
              <a:t>Basic notation for supertype/subtype relationships</a:t>
            </a:r>
          </a:p>
        </p:txBody>
      </p:sp>
      <p:pic>
        <p:nvPicPr>
          <p:cNvPr id="17413" name="Picture 1029" descr="C:\MyData\MIS\Hoffer6e\Hoffer 6e figures\chapter 04\FIG4-1.gif">
            <a:extLst>
              <a:ext uri="{FF2B5EF4-FFF2-40B4-BE49-F238E27FC236}">
                <a16:creationId xmlns:a16="http://schemas.microsoft.com/office/drawing/2014/main" id="{A9334724-C82A-4431-B3C1-7E3ACCBA3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"/>
            <a:ext cx="5181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41AFAA5-B114-46F7-8E22-F398BB2D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574D1220-C5BA-439B-9573-DA48F748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1DF-B0FE-4A97-94BA-5828AA9998C1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18438" name="Picture 6" descr="C:\MyData\MIS\Hoffer6e\Hoffer 6e figures\chapter 04\FIG4-2.gif">
            <a:extLst>
              <a:ext uri="{FF2B5EF4-FFF2-40B4-BE49-F238E27FC236}">
                <a16:creationId xmlns:a16="http://schemas.microsoft.com/office/drawing/2014/main" id="{54EE8B26-CD9A-44D8-9EAF-42AA0D7AC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8001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69DA60C4-B226-4883-AEDC-D176AE6F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743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4-2 -- Employee supertype with three subtypes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6B4E666-A719-4369-AFDE-02C3AF33D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066800"/>
            <a:ext cx="268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800">
                <a:solidFill>
                  <a:srgbClr val="FF3300"/>
                </a:solidFill>
              </a:rPr>
              <a:t>All employee subtypes will have emp nbr, name, address, and date-hired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ED3993-C720-426C-9000-6BAC6C789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048000"/>
            <a:ext cx="268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800">
                <a:solidFill>
                  <a:srgbClr val="FF3300"/>
                </a:solidFill>
              </a:rPr>
              <a:t>Each employee subtype will also have its own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40E1E30-823C-4DB4-A89E-5EBF40849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Relationships and Subtypes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F9B162A-5D2C-4BF4-A018-9042FFBBB0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Relationships at the </a:t>
            </a:r>
            <a:r>
              <a:rPr lang="en-US" altLang="en-US" sz="2400" b="1" i="1" dirty="0"/>
              <a:t>supertype</a:t>
            </a:r>
            <a:r>
              <a:rPr lang="en-US" altLang="en-US" sz="2400" dirty="0"/>
              <a:t> level indicate that all subtypes will participate in the relationship</a:t>
            </a:r>
          </a:p>
          <a:p>
            <a:r>
              <a:rPr lang="en-US" altLang="en-US" sz="2400" dirty="0"/>
              <a:t>The instances of a </a:t>
            </a:r>
            <a:r>
              <a:rPr lang="en-US" altLang="en-US" sz="2400" b="1" i="1" dirty="0"/>
              <a:t>subtype</a:t>
            </a:r>
            <a:r>
              <a:rPr lang="en-US" altLang="en-US" sz="2400" dirty="0"/>
              <a:t> may participate in a relationship unique to that subtype.  In this situation, the relationship is shown at the subtype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6F731-F931-4517-BDCB-0D7B0B95A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385D5-835C-4C6F-B7BE-610452C0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718F-A51A-45CE-902E-46DDDADB3F6A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EC7A6A5-F49F-45F5-BFA1-0476E4058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0FE23CB3-A77B-4B6E-8CBB-45A5C59E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C240-F755-4B74-8726-1D987A5844DB}" type="slidenum">
              <a:rPr lang="en-US" altLang="en-US"/>
              <a:pPr/>
              <a:t>6</a:t>
            </a:fld>
            <a:endParaRPr lang="en-US" altLang="en-US"/>
          </a:p>
        </p:txBody>
      </p:sp>
      <p:pic>
        <p:nvPicPr>
          <p:cNvPr id="19462" name="Picture 6" descr="C:\MyData\MIS\Hoffer6e\Hoffer 6e figures\chapter 04\FIG4-3.gif">
            <a:extLst>
              <a:ext uri="{FF2B5EF4-FFF2-40B4-BE49-F238E27FC236}">
                <a16:creationId xmlns:a16="http://schemas.microsoft.com/office/drawing/2014/main" id="{C2F2E260-960E-4734-946C-E6CA91F42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00088"/>
            <a:ext cx="8610600" cy="562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BEB6288F-3E9F-4B66-9A0B-38DF64271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4-3 -- Supertype/subtype relationships in a hospital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464CB299-8E40-4740-A03C-0FFC912DA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822325"/>
            <a:ext cx="3352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000">
                <a:solidFill>
                  <a:srgbClr val="FF3300"/>
                </a:solidFill>
              </a:rPr>
              <a:t>Both outpatients and resident patients are cared for by a responsible physician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AB742713-1195-46CB-A6C6-D215A4E09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60925"/>
            <a:ext cx="335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000">
                <a:solidFill>
                  <a:srgbClr val="FF3300"/>
                </a:solidFill>
              </a:rPr>
              <a:t>Only resident patients are assigned to a 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02F9327-688F-4851-A7C6-3E0C1BDE0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Generalization and Specialization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18F6E45-F846-46AD-AEE3-414C7CA22E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/>
          </a:bodyPr>
          <a:lstStyle/>
          <a:p>
            <a:r>
              <a:rPr lang="en-US" altLang="en-US" sz="2400" b="1" i="1" dirty="0">
                <a:solidFill>
                  <a:schemeClr val="folHlink"/>
                </a:solidFill>
              </a:rPr>
              <a:t>Generalization:</a:t>
            </a:r>
            <a:r>
              <a:rPr lang="en-US" altLang="en-US" sz="2400" dirty="0"/>
              <a:t> The process of defining a more general entity type from a set of more specialized entity types. 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BOTTOM-UP</a:t>
            </a:r>
          </a:p>
          <a:p>
            <a:r>
              <a:rPr lang="en-US" altLang="en-US" sz="2400" b="1" i="1" dirty="0">
                <a:solidFill>
                  <a:schemeClr val="folHlink"/>
                </a:solidFill>
              </a:rPr>
              <a:t>Specialization:</a:t>
            </a:r>
            <a:r>
              <a:rPr lang="en-US" altLang="en-US" sz="2400" dirty="0"/>
              <a:t> The process of defining one or more subtypes of the supertype, and forming supertype/subtype relationships. 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TOP-DOWN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2D3EB-A30C-4DBE-BEB3-B3B5E5D6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9291E-34F2-494E-A82C-EA5D2BD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B908-25D1-48F0-85FE-5BEEBF6B4BEF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F20B07D-20C8-48C4-817B-5090BD70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F8DD80F8-EECF-4EFA-BE1A-47C23DCF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D3EC-D8E1-4498-ADF1-92302CAF662C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20486" name="Picture 6" descr="C:\MyData\MIS\Hoffer6e\Hoffer 6e figures\chapter 04\FIG4-4A.gif">
            <a:extLst>
              <a:ext uri="{FF2B5EF4-FFF2-40B4-BE49-F238E27FC236}">
                <a16:creationId xmlns:a16="http://schemas.microsoft.com/office/drawing/2014/main" id="{95436D60-AAE9-4C86-908E-AAE8DFFD2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6513"/>
            <a:ext cx="8229600" cy="496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1A8AA0F7-ED34-494C-A982-FF152EB20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0"/>
            <a:ext cx="542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4-4 – Example of generalization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D64C80E6-D2E7-467F-945F-0F6CCA2BC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00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(a) Three entity types: CAR, TRUCK, and MOTORCYCLE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C09198A1-B7D8-4D0C-9FC2-F9741057C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95800"/>
            <a:ext cx="2149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solidFill>
                  <a:srgbClr val="FF3300"/>
                </a:solidFill>
              </a:rPr>
              <a:t>All these types of vehicles have common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5469362-ECF2-4DAF-B947-0EC4D1C69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A082627E-F0C1-4A29-821A-BDC72C72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7DC8-44B0-4023-948A-58200689612B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21510" name="Picture 6" descr="C:\MyData\MIS\Hoffer6e\Hoffer 6e figures\chapter 04\FIG4-4B.gif">
            <a:extLst>
              <a:ext uri="{FF2B5EF4-FFF2-40B4-BE49-F238E27FC236}">
                <a16:creationId xmlns:a16="http://schemas.microsoft.com/office/drawing/2014/main" id="{6C7AE0D9-0F76-4BB4-B534-8B3B3C583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38175"/>
            <a:ext cx="716280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00194FB7-AE6F-4DFB-9C0A-DFED1E67B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"/>
            <a:ext cx="740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Arial" panose="020B0604020202020204" pitchFamily="34" charset="0"/>
              </a:rPr>
              <a:t>Figure 4-4(b) – Generalization to VEHICLE supertype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D644774E-6DAB-43F4-B928-A4CE7B149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25" y="1143000"/>
            <a:ext cx="1692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solidFill>
                  <a:srgbClr val="FF3300"/>
                </a:solidFill>
              </a:rPr>
              <a:t>So we put the shared attributes in a supertype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E30ACC5D-3605-49BB-95B2-202AD1201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5867400"/>
            <a:ext cx="814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olidFill>
                  <a:schemeClr val="tx2"/>
                </a:solidFill>
              </a:rPr>
              <a:t>Note: no subtype for motorcycle, since it has no unique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963</TotalTime>
  <Words>995</Words>
  <Application>Microsoft Office PowerPoint</Application>
  <PresentationFormat>On-screen Show (4:3)</PresentationFormat>
  <Paragraphs>140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 New Roman</vt:lpstr>
      <vt:lpstr>Arial</vt:lpstr>
      <vt:lpstr>Wingdings</vt:lpstr>
      <vt:lpstr>Integral</vt:lpstr>
      <vt:lpstr>Chapter 4: The Enhanced E-R Model and Business Rules</vt:lpstr>
      <vt:lpstr>Supertypes and Subtypes</vt:lpstr>
      <vt:lpstr>PowerPoint Presentation</vt:lpstr>
      <vt:lpstr>PowerPoint Presentation</vt:lpstr>
      <vt:lpstr>Relationships and Subtypes</vt:lpstr>
      <vt:lpstr>PowerPoint Presentation</vt:lpstr>
      <vt:lpstr>Generalization and Specialization</vt:lpstr>
      <vt:lpstr>PowerPoint Presentation</vt:lpstr>
      <vt:lpstr>PowerPoint Presentation</vt:lpstr>
      <vt:lpstr>PowerPoint Presentation</vt:lpstr>
      <vt:lpstr>PowerPoint Presentation</vt:lpstr>
      <vt:lpstr>Constraints in Supertype/ Completeness Constraint</vt:lpstr>
      <vt:lpstr>PowerPoint Presentation</vt:lpstr>
      <vt:lpstr>PowerPoint Presentation</vt:lpstr>
      <vt:lpstr>Constraints in Supertype/ Disjointness constraint</vt:lpstr>
      <vt:lpstr>PowerPoint Presentation</vt:lpstr>
      <vt:lpstr>PowerPoint Presentation</vt:lpstr>
      <vt:lpstr>Constraints in Supertype/ Subtype Discriminators</vt:lpstr>
      <vt:lpstr>PowerPoint Presentation</vt:lpstr>
      <vt:lpstr>PowerPoint Presentation</vt:lpstr>
      <vt:lpstr>PowerPoint Presentation</vt:lpstr>
      <vt:lpstr>Entity Clusters</vt:lpstr>
      <vt:lpstr>PowerPoint Presentation</vt:lpstr>
      <vt:lpstr>PowerPoint Presentation</vt:lpstr>
      <vt:lpstr>Transforming EER Diagrams into Relations</vt:lpstr>
      <vt:lpstr>PowerPoint Presentation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E-R Model and Business Rules</dc:title>
  <dc:creator>Mark L. Gillenson</dc:creator>
  <cp:lastModifiedBy>WALAA</cp:lastModifiedBy>
  <cp:revision>199</cp:revision>
  <dcterms:created xsi:type="dcterms:W3CDTF">1998-03-26T17:36:36Z</dcterms:created>
  <dcterms:modified xsi:type="dcterms:W3CDTF">2018-04-10T11:16:13Z</dcterms:modified>
</cp:coreProperties>
</file>